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DBDAA-9B3F-4567-A805-8E7E1A00A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5C36A-B7CF-44AD-8325-853FCE821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87B47-6C13-4171-A4E1-81706AF7A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77791-0766-41CC-AD29-3A72A4C31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6BE33-D733-4A8F-8032-6B3CC75F9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2FF7B-DF2F-451C-AE7C-B0ABAD753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0A0BA-F6A6-46A3-83F8-D77E04E09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CF28E-596C-46CC-BBC7-090DC736C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49E6-D4F6-40AE-8F3E-A2D00F193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6C297-D41E-42CE-B5DA-51278E994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B26B3-E744-49EE-909C-70E020BEB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B58FAA3-8A0B-4C33-B8F4-2A3DF200E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2514600" y="381000"/>
            <a:ext cx="1981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latin typeface="Arial" charset="0"/>
              </a:rPr>
              <a:t>Kể chuyện :</a:t>
            </a:r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4114800" y="3810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 Quả tim khỉ</a:t>
            </a:r>
            <a:endParaRPr lang="en-US" b="1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" y="9906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>
                <a:solidFill>
                  <a:srgbClr val="0000FF"/>
                </a:solidFill>
                <a:latin typeface="Arial" charset="0"/>
              </a:rPr>
              <a:t>Dựa vào các bức tranh sau, hãy kể từng đoạn câu chuyện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Quả  tim khỉ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 :</a:t>
            </a:r>
          </a:p>
        </p:txBody>
      </p:sp>
      <p:pic>
        <p:nvPicPr>
          <p:cNvPr id="5128" name="Picture 8" descr="DSC04796"/>
          <p:cNvPicPr>
            <a:picLocks noChangeAspect="1" noChangeArrowheads="1"/>
          </p:cNvPicPr>
          <p:nvPr/>
        </p:nvPicPr>
        <p:blipFill>
          <a:blip r:embed="rId2">
            <a:lum bright="12000" contrast="40000"/>
          </a:blip>
          <a:srcRect/>
          <a:stretch>
            <a:fillRect/>
          </a:stretch>
        </p:blipFill>
        <p:spPr bwMode="auto">
          <a:xfrm>
            <a:off x="76200" y="914400"/>
            <a:ext cx="8991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DSC04790"/>
          <p:cNvPicPr>
            <a:picLocks noChangeAspect="1" noChangeArrowheads="1"/>
          </p:cNvPicPr>
          <p:nvPr/>
        </p:nvPicPr>
        <p:blipFill>
          <a:blip r:embed="rId2">
            <a:lum bright="8000"/>
          </a:blip>
          <a:srcRect/>
          <a:stretch>
            <a:fillRect/>
          </a:stretch>
        </p:blipFill>
        <p:spPr bwMode="auto">
          <a:xfrm>
            <a:off x="762000" y="914400"/>
            <a:ext cx="792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514600" y="381000"/>
            <a:ext cx="1981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latin typeface="Arial" charset="0"/>
              </a:rPr>
              <a:t>Kể chuyện :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4114800" y="3810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 Quả tim khỉ</a:t>
            </a:r>
            <a:endParaRPr lang="en-US" b="1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362200" y="6019800"/>
            <a:ext cx="5105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Đoạn 1</a:t>
            </a:r>
            <a:r>
              <a:rPr lang="en-US">
                <a:latin typeface="Arial" charset="0"/>
              </a:rPr>
              <a:t> : Khỉ kết bạn với cá Sấu</a:t>
            </a:r>
          </a:p>
        </p:txBody>
      </p:sp>
      <p:pic>
        <p:nvPicPr>
          <p:cNvPr id="13317" name="Picture 5" descr="DSC04795"/>
          <p:cNvPicPr>
            <a:picLocks noChangeAspect="1" noChangeArrowheads="1"/>
          </p:cNvPicPr>
          <p:nvPr/>
        </p:nvPicPr>
        <p:blipFill>
          <a:blip r:embed="rId3">
            <a:lum bright="-6000" contrast="44000"/>
          </a:blip>
          <a:srcRect/>
          <a:stretch>
            <a:fillRect/>
          </a:stretch>
        </p:blipFill>
        <p:spPr bwMode="auto">
          <a:xfrm>
            <a:off x="762000" y="9144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362200" y="6034088"/>
            <a:ext cx="6324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Đoạn 2</a:t>
            </a:r>
            <a:r>
              <a:rPr lang="en-US">
                <a:latin typeface="Arial" charset="0"/>
              </a:rPr>
              <a:t> : Cá Sấu vờ mời khỉ về nhà chơi</a:t>
            </a:r>
          </a:p>
        </p:txBody>
      </p:sp>
      <p:pic>
        <p:nvPicPr>
          <p:cNvPr id="12292" name="Picture 4" descr="DSC04793"/>
          <p:cNvPicPr>
            <a:picLocks noChangeAspect="1" noChangeArrowheads="1"/>
          </p:cNvPicPr>
          <p:nvPr/>
        </p:nvPicPr>
        <p:blipFill>
          <a:blip r:embed="rId4">
            <a:lum bright="-8000" contrast="48000"/>
          </a:blip>
          <a:srcRect/>
          <a:stretch>
            <a:fillRect/>
          </a:stretch>
        </p:blipFill>
        <p:spPr bwMode="auto">
          <a:xfrm>
            <a:off x="762000" y="914400"/>
            <a:ext cx="792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362200" y="60198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Đoạn 3</a:t>
            </a:r>
            <a:r>
              <a:rPr lang="en-US">
                <a:latin typeface="Arial" charset="0"/>
              </a:rPr>
              <a:t> : Khỉ thoát nạn</a:t>
            </a:r>
          </a:p>
        </p:txBody>
      </p:sp>
      <p:pic>
        <p:nvPicPr>
          <p:cNvPr id="14341" name="Picture 5" descr="DSC04794"/>
          <p:cNvPicPr>
            <a:picLocks noChangeAspect="1" noChangeArrowheads="1"/>
          </p:cNvPicPr>
          <p:nvPr/>
        </p:nvPicPr>
        <p:blipFill>
          <a:blip r:embed="rId5">
            <a:lum bright="4000" contrast="38000"/>
          </a:blip>
          <a:srcRect/>
          <a:stretch>
            <a:fillRect/>
          </a:stretch>
        </p:blipFill>
        <p:spPr bwMode="auto">
          <a:xfrm>
            <a:off x="742950" y="914400"/>
            <a:ext cx="792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828800" y="6034088"/>
            <a:ext cx="6858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Đoạn 4</a:t>
            </a:r>
            <a:r>
              <a:rPr lang="en-US">
                <a:latin typeface="Arial" charset="0"/>
              </a:rPr>
              <a:t> : Bị khỉ mắng, Cá Sấu tẽn tò lũi mất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2" grpId="1"/>
      <p:bldP spid="6156" grpId="0"/>
      <p:bldP spid="6156" grpId="1"/>
      <p:bldP spid="6158" grpId="0"/>
      <p:bldP spid="6158" grpId="1"/>
      <p:bldP spid="61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DSC04796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76200" y="914400"/>
            <a:ext cx="9067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-381000" y="3062288"/>
            <a:ext cx="518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charset="0"/>
                <a:cs typeface="Arial" charset="0"/>
              </a:rPr>
              <a:t>     </a:t>
            </a: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Vào một ngày……..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5334000" y="31242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Một hôm, Cá Sấu………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257800" y="6172200"/>
            <a:ext cx="676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  <a:latin typeface="Arial" charset="0"/>
                <a:cs typeface="Arial" charset="0"/>
              </a:rPr>
              <a:t>   </a:t>
            </a: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Nghe vậy……</a:t>
            </a: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-76200" y="61864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  <a:latin typeface="Arial" charset="0"/>
                <a:cs typeface="Arial" charset="0"/>
              </a:rPr>
              <a:t>  </a:t>
            </a: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Cá Sấu liền </a:t>
            </a:r>
            <a:r>
              <a:rPr lang="vi-VN">
                <a:solidFill>
                  <a:srgbClr val="FFFF00"/>
                </a:solidFill>
                <a:latin typeface="Arial" charset="0"/>
                <a:cs typeface="Arial" charset="0"/>
              </a:rPr>
              <a:t>đư</a:t>
            </a: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a Khỉ……….</a:t>
            </a:r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2514600" y="381000"/>
            <a:ext cx="1981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latin typeface="Arial" charset="0"/>
              </a:rPr>
              <a:t>Kể chuyện :</a:t>
            </a:r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4114800" y="3810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 Quả tim khỉ</a:t>
            </a:r>
            <a:endParaRPr lang="en-US" b="1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  <p:bldP spid="7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2514600" y="381000"/>
            <a:ext cx="1981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latin typeface="Arial" charset="0"/>
              </a:rPr>
              <a:t>Kể chyuện :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114800" y="3810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 Quả tim khỉ</a:t>
            </a:r>
            <a:endParaRPr lang="en-US" b="1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38200" y="990600"/>
            <a:ext cx="5410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2. Phân vai, dựng lại câu chuyện.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7200" y="1538288"/>
            <a:ext cx="8686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H </a:t>
            </a:r>
            <a:r>
              <a:rPr lang="en-US">
                <a:latin typeface="Arial" charset="0"/>
              </a:rPr>
              <a:t>Trong câu chuyện Quả tim khỉ có những nhân vật nào ?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85800" y="1752600"/>
            <a:ext cx="8153400" cy="18399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Người dẫn chuyện</a:t>
            </a:r>
            <a:r>
              <a:rPr lang="en-US">
                <a:latin typeface="Arial" charset="0"/>
              </a:rPr>
              <a:t> : Giọng chậm rãi , nhẹ nhàng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Khỉ</a:t>
            </a:r>
            <a:r>
              <a:rPr lang="en-US">
                <a:latin typeface="Arial" charset="0"/>
              </a:rPr>
              <a:t> : Ân cần hỏi han, bình thản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Cá Sấu</a:t>
            </a:r>
            <a:r>
              <a:rPr lang="en-US">
                <a:latin typeface="Arial" charset="0"/>
              </a:rPr>
              <a:t> : Buồn một cách giả dối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990600" y="1447800"/>
            <a:ext cx="7772400" cy="984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Câu chuyện đã giúp em nhận ra điều gì trong cách cư xử với bạn bè của mình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199" grpId="1"/>
      <p:bldP spid="8200" grpId="0"/>
      <p:bldP spid="8200" grpId="1"/>
      <p:bldP spid="8200" grpId="2"/>
      <p:bldP spid="8204" grpId="0" animBg="1"/>
      <p:bldP spid="8204" grpId="1" animBg="1"/>
      <p:bldP spid="82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774142q984xsoj8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0" y="6497638"/>
            <a:ext cx="3600450" cy="331787"/>
            <a:chOff x="384" y="1440"/>
            <a:chExt cx="2268" cy="300"/>
          </a:xfrm>
        </p:grpSpPr>
        <p:pic>
          <p:nvPicPr>
            <p:cNvPr id="6227" name="Picture 6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440"/>
              <a:ext cx="5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28" name="Picture 7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1440"/>
              <a:ext cx="5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29" name="Picture 8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" y="1440"/>
              <a:ext cx="5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30" name="Picture 9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" y="1440"/>
              <a:ext cx="5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0" name="Group 10"/>
          <p:cNvGrpSpPr>
            <a:grpSpLocks/>
          </p:cNvGrpSpPr>
          <p:nvPr/>
        </p:nvGrpSpPr>
        <p:grpSpPr bwMode="auto">
          <a:xfrm>
            <a:off x="3635375" y="6497638"/>
            <a:ext cx="3600450" cy="331787"/>
            <a:chOff x="384" y="1440"/>
            <a:chExt cx="2268" cy="300"/>
          </a:xfrm>
        </p:grpSpPr>
        <p:pic>
          <p:nvPicPr>
            <p:cNvPr id="6223" name="Picture 11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440"/>
              <a:ext cx="5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24" name="Picture 12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1440"/>
              <a:ext cx="5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25" name="Picture 13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" y="1440"/>
              <a:ext cx="5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26" name="Picture 14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" y="1440"/>
              <a:ext cx="5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1" name="Group 15"/>
          <p:cNvGrpSpPr>
            <a:grpSpLocks/>
          </p:cNvGrpSpPr>
          <p:nvPr/>
        </p:nvGrpSpPr>
        <p:grpSpPr bwMode="auto">
          <a:xfrm>
            <a:off x="5543550" y="6526213"/>
            <a:ext cx="3600450" cy="331787"/>
            <a:chOff x="384" y="1440"/>
            <a:chExt cx="2268" cy="300"/>
          </a:xfrm>
        </p:grpSpPr>
        <p:pic>
          <p:nvPicPr>
            <p:cNvPr id="6219" name="Picture 16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440"/>
              <a:ext cx="5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20" name="Picture 17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1440"/>
              <a:ext cx="5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21" name="Picture 18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" y="1440"/>
              <a:ext cx="5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22" name="Picture 19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" y="1440"/>
              <a:ext cx="5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2" name="Group 20"/>
          <p:cNvGrpSpPr>
            <a:grpSpLocks/>
          </p:cNvGrpSpPr>
          <p:nvPr/>
        </p:nvGrpSpPr>
        <p:grpSpPr bwMode="auto">
          <a:xfrm rot="-5400000">
            <a:off x="-1638300" y="1638300"/>
            <a:ext cx="3600450" cy="323850"/>
            <a:chOff x="384" y="1440"/>
            <a:chExt cx="2268" cy="300"/>
          </a:xfrm>
        </p:grpSpPr>
        <p:pic>
          <p:nvPicPr>
            <p:cNvPr id="6215" name="Picture 21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440"/>
              <a:ext cx="5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16" name="Picture 22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1440"/>
              <a:ext cx="5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17" name="Picture 23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" y="1440"/>
              <a:ext cx="5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18" name="Picture 24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" y="1440"/>
              <a:ext cx="5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3" name="Group 25"/>
          <p:cNvGrpSpPr>
            <a:grpSpLocks/>
          </p:cNvGrpSpPr>
          <p:nvPr/>
        </p:nvGrpSpPr>
        <p:grpSpPr bwMode="auto">
          <a:xfrm rot="-5400000">
            <a:off x="-1638300" y="4491038"/>
            <a:ext cx="3600450" cy="323850"/>
            <a:chOff x="384" y="1440"/>
            <a:chExt cx="2268" cy="300"/>
          </a:xfrm>
        </p:grpSpPr>
        <p:pic>
          <p:nvPicPr>
            <p:cNvPr id="6211" name="Picture 26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440"/>
              <a:ext cx="5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12" name="Picture 27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1440"/>
              <a:ext cx="5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13" name="Picture 28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" y="1440"/>
              <a:ext cx="5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14" name="Picture 29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" y="1440"/>
              <a:ext cx="5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4" name="Group 30"/>
          <p:cNvGrpSpPr>
            <a:grpSpLocks/>
          </p:cNvGrpSpPr>
          <p:nvPr/>
        </p:nvGrpSpPr>
        <p:grpSpPr bwMode="auto">
          <a:xfrm rot="-5400000">
            <a:off x="7146925" y="1754188"/>
            <a:ext cx="3600450" cy="323850"/>
            <a:chOff x="384" y="1440"/>
            <a:chExt cx="2268" cy="300"/>
          </a:xfrm>
        </p:grpSpPr>
        <p:pic>
          <p:nvPicPr>
            <p:cNvPr id="6207" name="Picture 31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440"/>
              <a:ext cx="5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8" name="Picture 32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1440"/>
              <a:ext cx="5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9" name="Picture 33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" y="1440"/>
              <a:ext cx="5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10" name="Picture 34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" y="1440"/>
              <a:ext cx="5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5" name="Group 35"/>
          <p:cNvGrpSpPr>
            <a:grpSpLocks/>
          </p:cNvGrpSpPr>
          <p:nvPr/>
        </p:nvGrpSpPr>
        <p:grpSpPr bwMode="auto">
          <a:xfrm rot="-5400000">
            <a:off x="7146925" y="4606925"/>
            <a:ext cx="3600450" cy="323850"/>
            <a:chOff x="384" y="1440"/>
            <a:chExt cx="2268" cy="300"/>
          </a:xfrm>
        </p:grpSpPr>
        <p:pic>
          <p:nvPicPr>
            <p:cNvPr id="6203" name="Picture 36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440"/>
              <a:ext cx="5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4" name="Picture 37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1440"/>
              <a:ext cx="5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5" name="Picture 38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" y="1440"/>
              <a:ext cx="5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6" name="Picture 39" descr="2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" y="1440"/>
              <a:ext cx="5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6" name="Group 40"/>
          <p:cNvGrpSpPr>
            <a:grpSpLocks/>
          </p:cNvGrpSpPr>
          <p:nvPr/>
        </p:nvGrpSpPr>
        <p:grpSpPr bwMode="auto">
          <a:xfrm rot="-1834154">
            <a:off x="8027988" y="5767388"/>
            <a:ext cx="706437" cy="762000"/>
            <a:chOff x="3504" y="672"/>
            <a:chExt cx="1776" cy="1536"/>
          </a:xfrm>
        </p:grpSpPr>
        <p:grpSp>
          <p:nvGrpSpPr>
            <p:cNvPr id="6195" name="Group 41"/>
            <p:cNvGrpSpPr>
              <a:grpSpLocks/>
            </p:cNvGrpSpPr>
            <p:nvPr/>
          </p:nvGrpSpPr>
          <p:grpSpPr bwMode="auto"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6197" name="Freeform 42"/>
              <p:cNvSpPr>
                <a:spLocks/>
              </p:cNvSpPr>
              <p:nvPr/>
            </p:nvSpPr>
            <p:spPr bwMode="auto">
              <a:xfrm>
                <a:off x="403" y="3326"/>
                <a:ext cx="701" cy="898"/>
              </a:xfrm>
              <a:custGeom>
                <a:avLst/>
                <a:gdLst>
                  <a:gd name="T0" fmla="*/ 0 w 701"/>
                  <a:gd name="T1" fmla="*/ 0 h 898"/>
                  <a:gd name="T2" fmla="*/ 245 w 701"/>
                  <a:gd name="T3" fmla="*/ 375 h 898"/>
                  <a:gd name="T4" fmla="*/ 317 w 701"/>
                  <a:gd name="T5" fmla="*/ 461 h 898"/>
                  <a:gd name="T6" fmla="*/ 701 w 701"/>
                  <a:gd name="T7" fmla="*/ 898 h 8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1"/>
                  <a:gd name="T13" fmla="*/ 0 h 898"/>
                  <a:gd name="T14" fmla="*/ 701 w 701"/>
                  <a:gd name="T15" fmla="*/ 898 h 8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8" name="Freeform 43"/>
              <p:cNvSpPr>
                <a:spLocks/>
              </p:cNvSpPr>
              <p:nvPr/>
            </p:nvSpPr>
            <p:spPr bwMode="auto">
              <a:xfrm>
                <a:off x="768" y="2880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Freeform 44"/>
              <p:cNvSpPr>
                <a:spLocks/>
              </p:cNvSpPr>
              <p:nvPr/>
            </p:nvSpPr>
            <p:spPr bwMode="auto">
              <a:xfrm rot="-5056700">
                <a:off x="423" y="3417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Freeform 45"/>
              <p:cNvSpPr>
                <a:spLocks/>
              </p:cNvSpPr>
              <p:nvPr/>
            </p:nvSpPr>
            <p:spPr bwMode="auto">
              <a:xfrm rot="4858387">
                <a:off x="1335" y="3081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Freeform 46"/>
              <p:cNvSpPr>
                <a:spLocks/>
              </p:cNvSpPr>
              <p:nvPr/>
            </p:nvSpPr>
            <p:spPr bwMode="auto">
              <a:xfrm rot="8396864">
                <a:off x="1344" y="3696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Freeform 47"/>
              <p:cNvSpPr>
                <a:spLocks/>
              </p:cNvSpPr>
              <p:nvPr/>
            </p:nvSpPr>
            <p:spPr bwMode="auto">
              <a:xfrm rot="-8543921">
                <a:off x="814" y="3888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96" name="Freeform 48"/>
            <p:cNvSpPr>
              <a:spLocks/>
            </p:cNvSpPr>
            <p:nvPr/>
          </p:nvSpPr>
          <p:spPr bwMode="auto">
            <a:xfrm>
              <a:off x="4224" y="1248"/>
              <a:ext cx="384" cy="336"/>
            </a:xfrm>
            <a:custGeom>
              <a:avLst/>
              <a:gdLst>
                <a:gd name="T0" fmla="*/ 250 w 332"/>
                <a:gd name="T1" fmla="*/ 41 h 361"/>
                <a:gd name="T2" fmla="*/ 99 w 332"/>
                <a:gd name="T3" fmla="*/ 41 h 361"/>
                <a:gd name="T4" fmla="*/ 50 w 332"/>
                <a:gd name="T5" fmla="*/ 55 h 361"/>
                <a:gd name="T6" fmla="*/ 0 w 332"/>
                <a:gd name="T7" fmla="*/ 135 h 361"/>
                <a:gd name="T8" fmla="*/ 232 w 332"/>
                <a:gd name="T9" fmla="*/ 336 h 361"/>
                <a:gd name="T10" fmla="*/ 383 w 332"/>
                <a:gd name="T11" fmla="*/ 256 h 361"/>
                <a:gd name="T12" fmla="*/ 365 w 332"/>
                <a:gd name="T13" fmla="*/ 95 h 361"/>
                <a:gd name="T14" fmla="*/ 250 w 332"/>
                <a:gd name="T15" fmla="*/ 41 h 3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2"/>
                <a:gd name="T25" fmla="*/ 0 h 361"/>
                <a:gd name="T26" fmla="*/ 332 w 332"/>
                <a:gd name="T27" fmla="*/ 361 h 3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7" name="Group 49"/>
          <p:cNvGrpSpPr>
            <a:grpSpLocks/>
          </p:cNvGrpSpPr>
          <p:nvPr/>
        </p:nvGrpSpPr>
        <p:grpSpPr bwMode="auto">
          <a:xfrm rot="-1834154">
            <a:off x="7092950" y="5691188"/>
            <a:ext cx="706438" cy="762000"/>
            <a:chOff x="3504" y="672"/>
            <a:chExt cx="1776" cy="1536"/>
          </a:xfrm>
        </p:grpSpPr>
        <p:grpSp>
          <p:nvGrpSpPr>
            <p:cNvPr id="6187" name="Group 50"/>
            <p:cNvGrpSpPr>
              <a:grpSpLocks/>
            </p:cNvGrpSpPr>
            <p:nvPr/>
          </p:nvGrpSpPr>
          <p:grpSpPr bwMode="auto"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6189" name="Freeform 51"/>
              <p:cNvSpPr>
                <a:spLocks/>
              </p:cNvSpPr>
              <p:nvPr/>
            </p:nvSpPr>
            <p:spPr bwMode="auto">
              <a:xfrm>
                <a:off x="403" y="3326"/>
                <a:ext cx="701" cy="898"/>
              </a:xfrm>
              <a:custGeom>
                <a:avLst/>
                <a:gdLst>
                  <a:gd name="T0" fmla="*/ 0 w 701"/>
                  <a:gd name="T1" fmla="*/ 0 h 898"/>
                  <a:gd name="T2" fmla="*/ 245 w 701"/>
                  <a:gd name="T3" fmla="*/ 375 h 898"/>
                  <a:gd name="T4" fmla="*/ 317 w 701"/>
                  <a:gd name="T5" fmla="*/ 461 h 898"/>
                  <a:gd name="T6" fmla="*/ 701 w 701"/>
                  <a:gd name="T7" fmla="*/ 898 h 8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1"/>
                  <a:gd name="T13" fmla="*/ 0 h 898"/>
                  <a:gd name="T14" fmla="*/ 701 w 701"/>
                  <a:gd name="T15" fmla="*/ 898 h 8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Freeform 52"/>
              <p:cNvSpPr>
                <a:spLocks/>
              </p:cNvSpPr>
              <p:nvPr/>
            </p:nvSpPr>
            <p:spPr bwMode="auto">
              <a:xfrm>
                <a:off x="768" y="2880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Freeform 53"/>
              <p:cNvSpPr>
                <a:spLocks/>
              </p:cNvSpPr>
              <p:nvPr/>
            </p:nvSpPr>
            <p:spPr bwMode="auto">
              <a:xfrm rot="-5056700">
                <a:off x="423" y="3417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Freeform 54"/>
              <p:cNvSpPr>
                <a:spLocks/>
              </p:cNvSpPr>
              <p:nvPr/>
            </p:nvSpPr>
            <p:spPr bwMode="auto">
              <a:xfrm rot="4858387">
                <a:off x="1335" y="3081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Freeform 55"/>
              <p:cNvSpPr>
                <a:spLocks/>
              </p:cNvSpPr>
              <p:nvPr/>
            </p:nvSpPr>
            <p:spPr bwMode="auto">
              <a:xfrm rot="8396864">
                <a:off x="1344" y="3696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Freeform 56"/>
              <p:cNvSpPr>
                <a:spLocks/>
              </p:cNvSpPr>
              <p:nvPr/>
            </p:nvSpPr>
            <p:spPr bwMode="auto">
              <a:xfrm rot="-8543921">
                <a:off x="814" y="3888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88" name="Freeform 57"/>
            <p:cNvSpPr>
              <a:spLocks/>
            </p:cNvSpPr>
            <p:nvPr/>
          </p:nvSpPr>
          <p:spPr bwMode="auto">
            <a:xfrm>
              <a:off x="4224" y="1248"/>
              <a:ext cx="384" cy="336"/>
            </a:xfrm>
            <a:custGeom>
              <a:avLst/>
              <a:gdLst>
                <a:gd name="T0" fmla="*/ 250 w 332"/>
                <a:gd name="T1" fmla="*/ 41 h 361"/>
                <a:gd name="T2" fmla="*/ 99 w 332"/>
                <a:gd name="T3" fmla="*/ 41 h 361"/>
                <a:gd name="T4" fmla="*/ 50 w 332"/>
                <a:gd name="T5" fmla="*/ 55 h 361"/>
                <a:gd name="T6" fmla="*/ 0 w 332"/>
                <a:gd name="T7" fmla="*/ 135 h 361"/>
                <a:gd name="T8" fmla="*/ 232 w 332"/>
                <a:gd name="T9" fmla="*/ 336 h 361"/>
                <a:gd name="T10" fmla="*/ 383 w 332"/>
                <a:gd name="T11" fmla="*/ 256 h 361"/>
                <a:gd name="T12" fmla="*/ 365 w 332"/>
                <a:gd name="T13" fmla="*/ 95 h 361"/>
                <a:gd name="T14" fmla="*/ 250 w 332"/>
                <a:gd name="T15" fmla="*/ 41 h 3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2"/>
                <a:gd name="T25" fmla="*/ 0 h 361"/>
                <a:gd name="T26" fmla="*/ 332 w 332"/>
                <a:gd name="T27" fmla="*/ 361 h 3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8" name="Group 58"/>
          <p:cNvGrpSpPr>
            <a:grpSpLocks/>
          </p:cNvGrpSpPr>
          <p:nvPr/>
        </p:nvGrpSpPr>
        <p:grpSpPr bwMode="auto">
          <a:xfrm rot="-1834154">
            <a:off x="7626350" y="5157788"/>
            <a:ext cx="706438" cy="762000"/>
            <a:chOff x="3504" y="672"/>
            <a:chExt cx="1776" cy="1536"/>
          </a:xfrm>
        </p:grpSpPr>
        <p:grpSp>
          <p:nvGrpSpPr>
            <p:cNvPr id="6179" name="Group 59"/>
            <p:cNvGrpSpPr>
              <a:grpSpLocks/>
            </p:cNvGrpSpPr>
            <p:nvPr/>
          </p:nvGrpSpPr>
          <p:grpSpPr bwMode="auto"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6181" name="Freeform 60"/>
              <p:cNvSpPr>
                <a:spLocks/>
              </p:cNvSpPr>
              <p:nvPr/>
            </p:nvSpPr>
            <p:spPr bwMode="auto">
              <a:xfrm>
                <a:off x="403" y="3326"/>
                <a:ext cx="701" cy="898"/>
              </a:xfrm>
              <a:custGeom>
                <a:avLst/>
                <a:gdLst>
                  <a:gd name="T0" fmla="*/ 0 w 701"/>
                  <a:gd name="T1" fmla="*/ 0 h 898"/>
                  <a:gd name="T2" fmla="*/ 245 w 701"/>
                  <a:gd name="T3" fmla="*/ 375 h 898"/>
                  <a:gd name="T4" fmla="*/ 317 w 701"/>
                  <a:gd name="T5" fmla="*/ 461 h 898"/>
                  <a:gd name="T6" fmla="*/ 701 w 701"/>
                  <a:gd name="T7" fmla="*/ 898 h 8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1"/>
                  <a:gd name="T13" fmla="*/ 0 h 898"/>
                  <a:gd name="T14" fmla="*/ 701 w 701"/>
                  <a:gd name="T15" fmla="*/ 898 h 8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Freeform 61"/>
              <p:cNvSpPr>
                <a:spLocks/>
              </p:cNvSpPr>
              <p:nvPr/>
            </p:nvSpPr>
            <p:spPr bwMode="auto">
              <a:xfrm>
                <a:off x="768" y="2880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Freeform 62"/>
              <p:cNvSpPr>
                <a:spLocks/>
              </p:cNvSpPr>
              <p:nvPr/>
            </p:nvSpPr>
            <p:spPr bwMode="auto">
              <a:xfrm rot="-5056700">
                <a:off x="423" y="3417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Freeform 63"/>
              <p:cNvSpPr>
                <a:spLocks/>
              </p:cNvSpPr>
              <p:nvPr/>
            </p:nvSpPr>
            <p:spPr bwMode="auto">
              <a:xfrm rot="4858387">
                <a:off x="1335" y="3081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Freeform 64"/>
              <p:cNvSpPr>
                <a:spLocks/>
              </p:cNvSpPr>
              <p:nvPr/>
            </p:nvSpPr>
            <p:spPr bwMode="auto">
              <a:xfrm rot="8396864">
                <a:off x="1344" y="3696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Freeform 65"/>
              <p:cNvSpPr>
                <a:spLocks/>
              </p:cNvSpPr>
              <p:nvPr/>
            </p:nvSpPr>
            <p:spPr bwMode="auto">
              <a:xfrm rot="-8543921">
                <a:off x="814" y="3888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80" name="Freeform 66"/>
            <p:cNvSpPr>
              <a:spLocks/>
            </p:cNvSpPr>
            <p:nvPr/>
          </p:nvSpPr>
          <p:spPr bwMode="auto">
            <a:xfrm>
              <a:off x="4224" y="1248"/>
              <a:ext cx="384" cy="336"/>
            </a:xfrm>
            <a:custGeom>
              <a:avLst/>
              <a:gdLst>
                <a:gd name="T0" fmla="*/ 250 w 332"/>
                <a:gd name="T1" fmla="*/ 41 h 361"/>
                <a:gd name="T2" fmla="*/ 99 w 332"/>
                <a:gd name="T3" fmla="*/ 41 h 361"/>
                <a:gd name="T4" fmla="*/ 50 w 332"/>
                <a:gd name="T5" fmla="*/ 55 h 361"/>
                <a:gd name="T6" fmla="*/ 0 w 332"/>
                <a:gd name="T7" fmla="*/ 135 h 361"/>
                <a:gd name="T8" fmla="*/ 232 w 332"/>
                <a:gd name="T9" fmla="*/ 336 h 361"/>
                <a:gd name="T10" fmla="*/ 383 w 332"/>
                <a:gd name="T11" fmla="*/ 256 h 361"/>
                <a:gd name="T12" fmla="*/ 365 w 332"/>
                <a:gd name="T13" fmla="*/ 95 h 361"/>
                <a:gd name="T14" fmla="*/ 250 w 332"/>
                <a:gd name="T15" fmla="*/ 41 h 3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2"/>
                <a:gd name="T25" fmla="*/ 0 h 361"/>
                <a:gd name="T26" fmla="*/ 332 w 332"/>
                <a:gd name="T27" fmla="*/ 361 h 3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59" name="Picture 67" descr="Button-06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557338"/>
            <a:ext cx="36036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68" descr="Button-06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196975"/>
            <a:ext cx="2873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69" descr="Button-06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49275"/>
            <a:ext cx="3603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70" descr="Button-06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349500"/>
            <a:ext cx="2873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71" descr="Button-06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5949950"/>
            <a:ext cx="2873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72" descr="Button-06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8350" y="5157788"/>
            <a:ext cx="3603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73" descr="Button-06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4941888"/>
            <a:ext cx="431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74" descr="Button-06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8350" y="4508500"/>
            <a:ext cx="4318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75" descr="Button-06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6165850"/>
            <a:ext cx="3603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76" descr="Button-06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5876925"/>
            <a:ext cx="3587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77" descr="Button-06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6092825"/>
            <a:ext cx="3587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78" descr="Button-06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805488"/>
            <a:ext cx="36036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79" descr="Button-06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8350" y="188913"/>
            <a:ext cx="4318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Picture 80" descr="Button-06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3" y="836613"/>
            <a:ext cx="4318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84"/>
          <p:cNvGrpSpPr>
            <a:grpSpLocks/>
          </p:cNvGrpSpPr>
          <p:nvPr/>
        </p:nvGrpSpPr>
        <p:grpSpPr bwMode="auto">
          <a:xfrm>
            <a:off x="1981200" y="1143000"/>
            <a:ext cx="5562600" cy="4343400"/>
            <a:chOff x="1104" y="960"/>
            <a:chExt cx="3408" cy="2736"/>
          </a:xfrm>
        </p:grpSpPr>
        <p:sp>
          <p:nvSpPr>
            <p:cNvPr id="6177" name="AutoShape 85"/>
            <p:cNvSpPr>
              <a:spLocks noChangeArrowheads="1"/>
            </p:cNvSpPr>
            <p:nvPr/>
          </p:nvSpPr>
          <p:spPr bwMode="auto">
            <a:xfrm rot="5400000">
              <a:off x="1440" y="624"/>
              <a:ext cx="2736" cy="3408"/>
            </a:xfrm>
            <a:prstGeom prst="verticalScroll">
              <a:avLst>
                <a:gd name="adj" fmla="val 12500"/>
              </a:avLst>
            </a:prstGeom>
            <a:solidFill>
              <a:srgbClr val="FDDFF7"/>
            </a:solidFill>
            <a:ln w="57150" cap="rnd">
              <a:solidFill>
                <a:srgbClr val="EFA2FC"/>
              </a:solidFill>
              <a:prstDash val="sysDot"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78" name="Text Box 86"/>
            <p:cNvSpPr txBox="1">
              <a:spLocks noChangeArrowheads="1"/>
            </p:cNvSpPr>
            <p:nvPr/>
          </p:nvSpPr>
          <p:spPr bwMode="auto">
            <a:xfrm>
              <a:off x="1248" y="1632"/>
              <a:ext cx="2688" cy="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               </a:t>
              </a:r>
              <a:r>
                <a:rPr lang="en-US" u="sng">
                  <a:latin typeface="Arial" charset="0"/>
                </a:rPr>
                <a:t>Về nhà</a:t>
              </a:r>
              <a:r>
                <a:rPr lang="en-US">
                  <a:latin typeface="Arial" charset="0"/>
                </a:rPr>
                <a:t> : 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* Kể lại câu chuyện cho người thân nghe và chuẩn bị bài sau : Sơn Tinh, Thủy Tinh</a:t>
              </a:r>
            </a:p>
          </p:txBody>
        </p:sp>
      </p:grpSp>
      <p:pic>
        <p:nvPicPr>
          <p:cNvPr id="6174" name="Picture 87" descr="PE00014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578582" flipH="1">
            <a:off x="684213" y="4581525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5" name="Text Box 89"/>
          <p:cNvSpPr txBox="1">
            <a:spLocks noChangeArrowheads="1"/>
          </p:cNvSpPr>
          <p:nvPr/>
        </p:nvSpPr>
        <p:spPr bwMode="auto">
          <a:xfrm>
            <a:off x="2514600" y="381000"/>
            <a:ext cx="1981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latin typeface="Arial" charset="0"/>
              </a:rPr>
              <a:t>Kể chuyện :</a:t>
            </a:r>
          </a:p>
        </p:txBody>
      </p:sp>
      <p:sp>
        <p:nvSpPr>
          <p:cNvPr id="6176" name="Text Box 90"/>
          <p:cNvSpPr txBox="1">
            <a:spLocks noChangeArrowheads="1"/>
          </p:cNvSpPr>
          <p:nvPr/>
        </p:nvSpPr>
        <p:spPr bwMode="auto">
          <a:xfrm>
            <a:off x="4114800" y="3810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 Quả tim khỉ</a:t>
            </a:r>
            <a:endParaRPr lang="en-US" b="1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207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Times New Roman</vt:lpstr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15</cp:revision>
  <dcterms:created xsi:type="dcterms:W3CDTF">2012-02-09T00:42:08Z</dcterms:created>
  <dcterms:modified xsi:type="dcterms:W3CDTF">2016-06-29T09:26:07Z</dcterms:modified>
</cp:coreProperties>
</file>